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306" r:id="rId4"/>
    <p:sldId id="317" r:id="rId5"/>
    <p:sldId id="318" r:id="rId6"/>
    <p:sldId id="319" r:id="rId7"/>
    <p:sldId id="320" r:id="rId8"/>
    <p:sldId id="326" r:id="rId9"/>
    <p:sldId id="329" r:id="rId10"/>
    <p:sldId id="328" r:id="rId11"/>
    <p:sldId id="322" r:id="rId12"/>
    <p:sldId id="323" r:id="rId13"/>
    <p:sldId id="324" r:id="rId14"/>
    <p:sldId id="325" r:id="rId15"/>
    <p:sldId id="321" r:id="rId16"/>
  </p:sldIdLst>
  <p:sldSz cx="12192000" cy="6858000"/>
  <p:notesSz cx="6797675" cy="9928225"/>
  <p:embeddedFontLst>
    <p:embeddedFont>
      <p:font typeface="Century Schoolbook" panose="02040604050505020304" pitchFamily="18" charset="0"/>
      <p:regular r:id="rId18"/>
      <p:bold r:id="rId19"/>
      <p:italic r:id="rId20"/>
      <p:boldItalic r:id="rId21"/>
    </p:embeddedFont>
    <p:embeddedFont>
      <p:font typeface="Haettenschweiler" panose="020B0706040902060204" pitchFamily="34" charset="0"/>
      <p:regular r:id="rId22"/>
    </p:embeddedFont>
    <p:embeddedFont>
      <p:font typeface="Wingdings 2" panose="05020102010507070707" pitchFamily="18" charset="2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세방고딕 OTF Bold" panose="00000800000000000000" pitchFamily="50" charset="-127"/>
      <p:bold r:id="rId26"/>
    </p:embeddedFont>
    <p:embeddedFont>
      <p:font typeface="세방고딕 OTF Regular" panose="00000500000000000000" pitchFamily="50" charset="-127"/>
      <p:regular r:id="rId27"/>
    </p:embeddedFont>
    <p:embeddedFont>
      <p:font typeface="조선굴림체" panose="02030504000101010101" pitchFamily="18" charset="-127"/>
      <p:regular r:id="rId28"/>
    </p:embeddedFont>
    <p:embeddedFont>
      <p:font typeface="태나다체 " panose="02000000000000000000" pitchFamily="2" charset="-127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C09"/>
    <a:srgbClr val="F6D40A"/>
    <a:srgbClr val="66FF66"/>
    <a:srgbClr val="FF00FF"/>
    <a:srgbClr val="CC0066"/>
    <a:srgbClr val="660066"/>
    <a:srgbClr val="F6E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52557"/>
              </p:ext>
            </p:extLst>
          </p:nvPr>
        </p:nvGraphicFramePr>
        <p:xfrm>
          <a:off x="8693616" y="5047347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CD1306-1F5E-2565-CF28-CC48F6CC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82262"/>
              </p:ext>
            </p:extLst>
          </p:nvPr>
        </p:nvGraphicFramePr>
        <p:xfrm>
          <a:off x="8693616" y="6297027"/>
          <a:ext cx="33348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지도교수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정내훈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클라이언트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9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63163"/>
              </p:ext>
            </p:extLst>
          </p:nvPr>
        </p:nvGraphicFramePr>
        <p:xfrm>
          <a:off x="1615722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및 오브젝트 배치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Unity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Component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를 이용하여 바이너리로 모델의 데이터를 추출하여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3D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 생성 후 배치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1615722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7A5DAF3-A78D-576E-C612-F78B4E16A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53" y="1524001"/>
            <a:ext cx="4858871" cy="3067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DF2ED1-5783-DCC1-3AED-04C01CDD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9" y="1524001"/>
            <a:ext cx="4858871" cy="3067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79B3D6-CEC8-6536-2AB9-09D48C850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73677"/>
              </p:ext>
            </p:extLst>
          </p:nvPr>
        </p:nvGraphicFramePr>
        <p:xfrm>
          <a:off x="6382871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싱글턴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패턴 적용 프레임워크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메모리 공간 절약을 위해 객체의 인스턴스가 오직 하나만 생성되는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싱글턴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패턴으로 프레임워크 설계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C753F8-432A-BBDB-A7A5-15DF456518D3}"/>
              </a:ext>
            </a:extLst>
          </p:cNvPr>
          <p:cNvCxnSpPr>
            <a:cxnSpLocks/>
          </p:cNvCxnSpPr>
          <p:nvPr/>
        </p:nvCxnSpPr>
        <p:spPr>
          <a:xfrm>
            <a:off x="6382871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10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D0A608-A36F-3FEB-21DE-10DD6647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2" y="1043333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2CA608-6F12-96DC-4E1A-95594E56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2" y="3538635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74069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및 복도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62263D8-9FBA-2325-AC88-B22EBEC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3538637"/>
            <a:ext cx="3884604" cy="24232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7272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내 배치용 오브젝트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AAA81A5-8FBA-5C86-A032-724722CC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6" y="1043331"/>
            <a:ext cx="3884604" cy="2423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728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42534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무기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,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소모품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7087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플레이어 모델 </a:t>
                      </a:r>
                      <a:r>
                        <a:rPr lang="en-US" altLang="ko-KR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&amp;</a:t>
                      </a:r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707BCDE-69B0-E751-627A-531EB73E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0" y="1043493"/>
            <a:ext cx="3884605" cy="24230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4C17C5-60A8-113C-AE8A-4A7DCCB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1" y="3544982"/>
            <a:ext cx="3884604" cy="2405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B1E157D0-38E4-12A5-9764-E5744FA8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1043492"/>
            <a:ext cx="3884604" cy="242308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18" name="그림 17" descr="장난감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7E976B8E-2272-CCF1-7F96-8EE06429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5" y="3544981"/>
            <a:ext cx="3884604" cy="240599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15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6 .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C1EA43-9159-F94E-E56A-0CFBB2304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7196"/>
              </p:ext>
            </p:extLst>
          </p:nvPr>
        </p:nvGraphicFramePr>
        <p:xfrm>
          <a:off x="1020193" y="3757581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2.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충돌 처리 관련 문제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문제점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히트박스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픽킹의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예외처리 및 정밀도가 매우 낮음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보완책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히트박스 컴포넌트 개발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3F72C7-8EAC-746C-2A19-434669B58613}"/>
              </a:ext>
            </a:extLst>
          </p:cNvPr>
          <p:cNvCxnSpPr>
            <a:cxnSpLocks/>
          </p:cNvCxnSpPr>
          <p:nvPr/>
        </p:nvCxnSpPr>
        <p:spPr>
          <a:xfrm>
            <a:off x="1020194" y="3723324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77733"/>
              </p:ext>
            </p:extLst>
          </p:nvPr>
        </p:nvGraphicFramePr>
        <p:xfrm>
          <a:off x="1020193" y="1564157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1.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애니메이션 출력 오류 문제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문제점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Binary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 추출한 내용중 애니메이션이 정상적으로 출력되지 않음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보완책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FBX SDK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에서 뽑아내는 데이터를 분석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기반으로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Binary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의 애니메이션 추출 및 적용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0194" y="1529900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91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7 .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48766"/>
              </p:ext>
            </p:extLst>
          </p:nvPr>
        </p:nvGraphicFramePr>
        <p:xfrm>
          <a:off x="1029157" y="1331074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클라이언트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 오류 해결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충돌 처리 개선 및 상호작용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제작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기획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모델링과 협의 필요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파티클과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오브젝트 간 충돌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미완성 요소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최종 수정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9158" y="1296817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E88F506-270C-438A-111A-C539DDE5A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34978"/>
              </p:ext>
            </p:extLst>
          </p:nvPr>
        </p:nvGraphicFramePr>
        <p:xfrm>
          <a:off x="1029157" y="3025403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모든 오브젝트 상호작용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분쇄기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탈출까지의 게임 컨텐츠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로비 서버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미완성 요소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최적화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255483-2FEC-4094-D9F3-C6014FF23529}"/>
              </a:ext>
            </a:extLst>
          </p:cNvPr>
          <p:cNvCxnSpPr>
            <a:cxnSpLocks/>
          </p:cNvCxnSpPr>
          <p:nvPr/>
        </p:nvCxnSpPr>
        <p:spPr>
          <a:xfrm>
            <a:off x="1029158" y="2991146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408A53-4E7A-A15F-7EAC-A0F3E479F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54033"/>
              </p:ext>
            </p:extLst>
          </p:nvPr>
        </p:nvGraphicFramePr>
        <p:xfrm>
          <a:off x="1029157" y="4717036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기획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/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모델링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사용되는 모든 오브젝트 제작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플레이어 애니메이션 완성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제작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클라이언트와 협의 필요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수치 조정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텍스처 및 애니메이션 최종 수정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최종 수정 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2CE30A-26DD-5CC1-BBE6-5C83549E2EE6}"/>
              </a:ext>
            </a:extLst>
          </p:cNvPr>
          <p:cNvCxnSpPr>
            <a:cxnSpLocks/>
          </p:cNvCxnSpPr>
          <p:nvPr/>
        </p:nvCxnSpPr>
        <p:spPr>
          <a:xfrm>
            <a:off x="1029158" y="4682779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34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8 .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20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307678" y="143861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3A1089-9D4A-F06C-8E4E-C6254D841F6E}"/>
              </a:ext>
            </a:extLst>
          </p:cNvPr>
          <p:cNvGrpSpPr/>
          <p:nvPr/>
        </p:nvGrpSpPr>
        <p:grpSpPr>
          <a:xfrm>
            <a:off x="1307678" y="342899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216ADB0-8D0A-F27A-0A8D-118DDB41CA5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7C17E0-79F1-754A-5E39-AA5ABE8F95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2.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B3D8930-030D-A443-9F8E-AF416A381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56CCEB-AB0B-C283-F307-A55C06484219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5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32F368-FCCD-D15F-52AA-0C9340DDC32B}"/>
              </a:ext>
            </a:extLst>
          </p:cNvPr>
          <p:cNvGrpSpPr/>
          <p:nvPr/>
        </p:nvGrpSpPr>
        <p:grpSpPr>
          <a:xfrm>
            <a:off x="1307678" y="4159339"/>
            <a:ext cx="5332962" cy="601519"/>
            <a:chOff x="2106704" y="1681290"/>
            <a:chExt cx="4611070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2C36360-1061-E5C9-6E16-C0A248EA7B30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69D7B45-16C2-4877-9EC0-0864189E82D7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CEB5C77-4D54-A6DB-9FC4-111DDF94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AA381-454D-8375-DCB1-2320E295B757}"/>
                </a:ext>
              </a:extLst>
            </p:cNvPr>
            <p:cNvSpPr txBox="1"/>
            <p:nvPr/>
          </p:nvSpPr>
          <p:spPr>
            <a:xfrm>
              <a:off x="2713077" y="1681308"/>
              <a:ext cx="4004697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660CB6-5038-5270-7A9E-ADE797B8862D}"/>
              </a:ext>
            </a:extLst>
          </p:cNvPr>
          <p:cNvGrpSpPr/>
          <p:nvPr/>
        </p:nvGrpSpPr>
        <p:grpSpPr>
          <a:xfrm>
            <a:off x="1307678" y="4889687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2714C7C-B1F3-6AD2-AC8B-9C09C9D22531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EC9B7B5-8903-57ED-28C5-709BEB09593E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4.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57699FF-9BCA-5483-5B7C-6FF832C09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7F50DB-B4E2-1EB3-6F37-7FC6BD53E423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A2C0448-AC58-F2ED-3B43-14D88049A9AF}"/>
              </a:ext>
            </a:extLst>
          </p:cNvPr>
          <p:cNvGrpSpPr/>
          <p:nvPr/>
        </p:nvGrpSpPr>
        <p:grpSpPr>
          <a:xfrm>
            <a:off x="7164210" y="143861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B95C0B2-EAE2-5F77-C7B0-433AB848865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E93D1E3-283F-D5B7-78C6-F279EEAE5E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5.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24ED049-8F07-4AA0-21D7-783EAF245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6C6833-FC1F-F983-2BF0-CA3FA77AE43C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B02745-AEA0-0F72-9A5B-F1AA94BEFFD7}"/>
              </a:ext>
            </a:extLst>
          </p:cNvPr>
          <p:cNvGrpSpPr/>
          <p:nvPr/>
        </p:nvGrpSpPr>
        <p:grpSpPr>
          <a:xfrm>
            <a:off x="7164210" y="3429000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01EA8CF-2961-E145-17CF-54FBDC69534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D3B965E-E1A0-4AAD-2124-D4E09CAB33AC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6.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1619E371-67F0-A773-E9F6-C02CEB16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3662CF-5822-BE98-A9DE-D7707C3075D0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C525D28-DBDE-7731-4A2D-6E3E973CDE35}"/>
              </a:ext>
            </a:extLst>
          </p:cNvPr>
          <p:cNvGrpSpPr/>
          <p:nvPr/>
        </p:nvGrpSpPr>
        <p:grpSpPr>
          <a:xfrm>
            <a:off x="7164210" y="4159348"/>
            <a:ext cx="3293437" cy="601519"/>
            <a:chOff x="2106704" y="1681290"/>
            <a:chExt cx="2847624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98FA268-88E0-2814-50F5-B35E1C92AB9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D081758-7FFD-0091-CFD5-27D9D24D0B1A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7.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31AF00-5E38-9C25-1A3C-D9B07F635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ACEAB6-033E-D746-578C-E40EB906C8A8}"/>
                </a:ext>
              </a:extLst>
            </p:cNvPr>
            <p:cNvSpPr txBox="1"/>
            <p:nvPr/>
          </p:nvSpPr>
          <p:spPr>
            <a:xfrm>
              <a:off x="2713078" y="1681308"/>
              <a:ext cx="2241250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32CCDCA-A629-EAE1-F9FB-35C5BE40A442}"/>
              </a:ext>
            </a:extLst>
          </p:cNvPr>
          <p:cNvGrpSpPr/>
          <p:nvPr/>
        </p:nvGrpSpPr>
        <p:grpSpPr>
          <a:xfrm>
            <a:off x="7164210" y="4889696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7B7C5B-3CC4-6967-D005-83877CA7E99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4B7CC29-6ABF-F1D4-6363-75F750FA2E2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8.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CE15A9C3-50EA-6AE6-DBDD-CDE61F537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4DE549D-21D0-67A2-C851-059956CF01AA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D00A2FC-F7D1-416C-393A-503BF5CF0D06}"/>
              </a:ext>
            </a:extLst>
          </p:cNvPr>
          <p:cNvSpPr txBox="1">
            <a:spLocks/>
          </p:cNvSpPr>
          <p:nvPr/>
        </p:nvSpPr>
        <p:spPr>
          <a:xfrm>
            <a:off x="7952259" y="2110814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5-1.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399C50-F028-9E6E-B3BE-80B666009FAC}"/>
              </a:ext>
            </a:extLst>
          </p:cNvPr>
          <p:cNvSpPr txBox="1">
            <a:spLocks/>
          </p:cNvSpPr>
          <p:nvPr/>
        </p:nvSpPr>
        <p:spPr>
          <a:xfrm>
            <a:off x="7952259" y="2482090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5-2.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클라이언트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A49314-D991-AEA6-04A3-D65EC49EEAC4}"/>
              </a:ext>
            </a:extLst>
          </p:cNvPr>
          <p:cNvSpPr txBox="1">
            <a:spLocks/>
          </p:cNvSpPr>
          <p:nvPr/>
        </p:nvSpPr>
        <p:spPr>
          <a:xfrm>
            <a:off x="7952259" y="2852207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5-3.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모델링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E843E2B-EA4C-BCA4-AA38-AE44122ACD21}"/>
              </a:ext>
            </a:extLst>
          </p:cNvPr>
          <p:cNvSpPr txBox="1">
            <a:spLocks/>
          </p:cNvSpPr>
          <p:nvPr/>
        </p:nvSpPr>
        <p:spPr>
          <a:xfrm>
            <a:off x="2116559" y="2110814"/>
            <a:ext cx="1702448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1-1.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게임 소개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8754A07-CF53-0C0D-5721-3F52BD1213EE}"/>
              </a:ext>
            </a:extLst>
          </p:cNvPr>
          <p:cNvSpPr txBox="1">
            <a:spLocks/>
          </p:cNvSpPr>
          <p:nvPr/>
        </p:nvSpPr>
        <p:spPr>
          <a:xfrm>
            <a:off x="2116558" y="2482090"/>
            <a:ext cx="1702449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1-2.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게임 흐름도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698886"/>
              </p:ext>
            </p:extLst>
          </p:nvPr>
        </p:nvGraphicFramePr>
        <p:xfrm>
          <a:off x="2725730" y="5020053"/>
          <a:ext cx="7144411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38147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381471">
                  <a:extLst>
                    <a:ext uri="{9D8B030D-6E8A-4147-A177-3AD203B41FA5}">
                      <a16:colId xmlns:a16="http://schemas.microsoft.com/office/drawing/2014/main" val="2052266642"/>
                    </a:ext>
                  </a:extLst>
                </a:gridCol>
                <a:gridCol w="2381470">
                  <a:extLst>
                    <a:ext uri="{9D8B030D-6E8A-4147-A177-3AD203B41FA5}">
                      <a16:colId xmlns:a16="http://schemas.microsoft.com/office/drawing/2014/main" val="2624717684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소개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장르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타임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인원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인칭 </a:t>
                      </a:r>
                      <a:r>
                        <a:rPr lang="ko-KR" altLang="en-US" sz="15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익스트랙션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배틀 </a:t>
                      </a:r>
                      <a:r>
                        <a:rPr lang="ko-KR" altLang="en-US" sz="15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로얄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10 ~ 20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최소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~ 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최대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12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28683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2725731" y="4985795"/>
            <a:ext cx="714441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B04EEA4-1AC1-E967-00E0-31BDDCD1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564"/>
          <a:stretch/>
        </p:blipFill>
        <p:spPr>
          <a:xfrm>
            <a:off x="2725730" y="1138520"/>
            <a:ext cx="7144411" cy="36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05193"/>
              </p:ext>
            </p:extLst>
          </p:nvPr>
        </p:nvGraphicFramePr>
        <p:xfrm>
          <a:off x="4713239" y="1079193"/>
          <a:ext cx="7254644" cy="543089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725464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70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흐름도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86070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4713238" y="1044934"/>
            <a:ext cx="725464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D2AE004-D5BD-4BF7-1BDC-CF1141738C61}"/>
              </a:ext>
            </a:extLst>
          </p:cNvPr>
          <p:cNvGrpSpPr/>
          <p:nvPr/>
        </p:nvGrpSpPr>
        <p:grpSpPr>
          <a:xfrm>
            <a:off x="5024022" y="2000841"/>
            <a:ext cx="6576307" cy="4186516"/>
            <a:chOff x="1385032" y="1902927"/>
            <a:chExt cx="9805118" cy="448333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E3CD4E-1CBB-71E2-0550-BE7A2B3F212C}"/>
                </a:ext>
              </a:extLst>
            </p:cNvPr>
            <p:cNvGrpSpPr/>
            <p:nvPr/>
          </p:nvGrpSpPr>
          <p:grpSpPr>
            <a:xfrm>
              <a:off x="1385032" y="2904177"/>
              <a:ext cx="9805118" cy="3482080"/>
              <a:chOff x="1303320" y="1371213"/>
              <a:chExt cx="9805118" cy="3482080"/>
            </a:xfrm>
          </p:grpSpPr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2CD5AEA1-4CDB-F6BC-0C9E-919DF4BE2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5" y="2365587"/>
                <a:ext cx="2634473" cy="248770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E4F7A79C-DFC7-8285-7572-62978CD08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3" y="2495597"/>
                <a:ext cx="2389469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시작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4FB3B03A-8139-F7ED-0494-BF0B6A444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4149993"/>
                <a:ext cx="238946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종료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2C68E8EA-A3B5-54C3-DB22-EE16D2D11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2520230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전투</a:t>
                </a:r>
                <a:endParaRPr lang="en-US" altLang="ko-KR" sz="3200" dirty="0">
                  <a:solidFill>
                    <a:srgbClr val="FF000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8513F4F4-9A5F-70CB-63C8-DF752964F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3295676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 err="1">
                    <a:solidFill>
                      <a:srgbClr val="92D05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파밍</a:t>
                </a:r>
                <a:endParaRPr lang="en-US" altLang="ko-KR" sz="3200" dirty="0">
                  <a:solidFill>
                    <a:srgbClr val="92D05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A57D9359-014E-7A96-12C2-A40BB79E6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4071122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00B0F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임무</a:t>
                </a:r>
                <a:endParaRPr lang="en-US" altLang="ko-KR" sz="3200" dirty="0">
                  <a:solidFill>
                    <a:srgbClr val="00B0F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6E562F5-307B-DE7B-DE07-8788B7FE6809}"/>
                  </a:ext>
                </a:extLst>
              </p:cNvPr>
              <p:cNvSpPr/>
              <p:nvPr/>
            </p:nvSpPr>
            <p:spPr>
              <a:xfrm>
                <a:off x="7496789" y="2557332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633FEAE7-C5C2-3490-1352-CD5C47277FE8}"/>
                  </a:ext>
                </a:extLst>
              </p:cNvPr>
              <p:cNvSpPr/>
              <p:nvPr/>
            </p:nvSpPr>
            <p:spPr>
              <a:xfrm rot="10800000">
                <a:off x="7496787" y="4211729"/>
                <a:ext cx="792087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8" name="내용 개체 틀 2">
                <a:extLst>
                  <a:ext uri="{FF2B5EF4-FFF2-40B4-BE49-F238E27FC236}">
                    <a16:creationId xmlns:a16="http://schemas.microsoft.com/office/drawing/2014/main" id="{488BF1C2-0D87-3A0C-7A33-63FE3E9544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4" y="1915712"/>
                <a:ext cx="2634474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내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sz="1600" dirty="0" err="1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인게임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F84B774C-C280-6256-9AC5-AB764F04DA06}"/>
                  </a:ext>
                </a:extLst>
              </p:cNvPr>
              <p:cNvSpPr/>
              <p:nvPr/>
            </p:nvSpPr>
            <p:spPr>
              <a:xfrm>
                <a:off x="4005130" y="2557333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8702174C-C114-4DB5-E0D1-AB1971EEFD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2506" y="2387710"/>
                <a:ext cx="1816837" cy="1933118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룸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팀 선정</a:t>
                </a: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529E15E7-2636-DB29-894E-9E4DE036F8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320" y="1371213"/>
                <a:ext cx="2576021" cy="55374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로비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462FA52C-0B37-85FE-95D6-98208F79DC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2" y="2087844"/>
                <a:ext cx="2389469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입장</a:t>
                </a:r>
                <a:endParaRPr lang="en-US" altLang="ko-KR" sz="16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4" name="내용 개체 틀 2">
                <a:extLst>
                  <a:ext uri="{FF2B5EF4-FFF2-40B4-BE49-F238E27FC236}">
                    <a16:creationId xmlns:a16="http://schemas.microsoft.com/office/drawing/2014/main" id="{E6708405-1443-8420-BF01-1ADCE27A4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3748716"/>
                <a:ext cx="2389468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탈출 </a:t>
                </a:r>
                <a:r>
                  <a:rPr lang="en-US" altLang="ko-KR" sz="11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or</a:t>
                </a:r>
                <a:r>
                  <a:rPr lang="en-US" altLang="ko-KR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사망</a:t>
                </a:r>
                <a:endParaRPr lang="en-US" altLang="ko-KR" sz="14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38E1194C-984C-036C-DBB6-2FD3C89C8D5A}"/>
                  </a:ext>
                </a:extLst>
              </p:cNvPr>
              <p:cNvSpPr/>
              <p:nvPr/>
            </p:nvSpPr>
            <p:spPr>
              <a:xfrm rot="5400000">
                <a:off x="2416841" y="1955896"/>
                <a:ext cx="348978" cy="421239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</p:grpSp>
        <p:sp>
          <p:nvSpPr>
            <p:cNvPr id="30" name="내용 개체 틀 2">
              <a:extLst>
                <a:ext uri="{FF2B5EF4-FFF2-40B4-BE49-F238E27FC236}">
                  <a16:creationId xmlns:a16="http://schemas.microsoft.com/office/drawing/2014/main" id="{D0785AB8-139E-70E1-0253-FCF9150FCED8}"/>
                </a:ext>
              </a:extLst>
            </p:cNvPr>
            <p:cNvSpPr txBox="1">
              <a:spLocks/>
            </p:cNvSpPr>
            <p:nvPr/>
          </p:nvSpPr>
          <p:spPr>
            <a:xfrm>
              <a:off x="1385033" y="1902927"/>
              <a:ext cx="2576020" cy="55374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rgbClr val="FF00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접속</a:t>
              </a:r>
              <a:endParaRPr lang="en-US" altLang="ko-KR" sz="2800" dirty="0">
                <a:solidFill>
                  <a:srgbClr val="FF00FF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54EF51C-2765-AD47-DEEC-4FE1F5D9E355}"/>
                </a:ext>
              </a:extLst>
            </p:cNvPr>
            <p:cNvSpPr/>
            <p:nvPr/>
          </p:nvSpPr>
          <p:spPr>
            <a:xfrm rot="5400000">
              <a:off x="2498553" y="2466522"/>
              <a:ext cx="348978" cy="42123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39" name="화살표: 굽음 38">
            <a:extLst>
              <a:ext uri="{FF2B5EF4-FFF2-40B4-BE49-F238E27FC236}">
                <a16:creationId xmlns:a16="http://schemas.microsoft.com/office/drawing/2014/main" id="{8C23E7BF-C20E-690D-E376-FBA130DE0F7A}"/>
              </a:ext>
            </a:extLst>
          </p:cNvPr>
          <p:cNvSpPr/>
          <p:nvPr/>
        </p:nvSpPr>
        <p:spPr>
          <a:xfrm rot="16200000">
            <a:off x="4949689" y="3641258"/>
            <a:ext cx="2542360" cy="2293032"/>
          </a:xfrm>
          <a:prstGeom prst="bentArrow">
            <a:avLst>
              <a:gd name="adj1" fmla="val 9714"/>
              <a:gd name="adj2" fmla="val 7889"/>
              <a:gd name="adj3" fmla="val 14158"/>
              <a:gd name="adj4" fmla="val 156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761265D-5795-C84F-FCDE-2A360CF2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37" y="1022874"/>
            <a:ext cx="3656190" cy="5487213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432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2 .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37466"/>
              </p:ext>
            </p:extLst>
          </p:nvPr>
        </p:nvGraphicFramePr>
        <p:xfrm>
          <a:off x="1020193" y="4465792"/>
          <a:ext cx="10544277" cy="21086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조작 키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1020194" y="4431535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23D90-D2D8-AC32-93A8-FA109B021524}"/>
              </a:ext>
            </a:extLst>
          </p:cNvPr>
          <p:cNvGrpSpPr/>
          <p:nvPr/>
        </p:nvGrpSpPr>
        <p:grpSpPr>
          <a:xfrm>
            <a:off x="1020193" y="1129760"/>
            <a:ext cx="10464736" cy="3170999"/>
            <a:chOff x="1020194" y="1093506"/>
            <a:chExt cx="10464736" cy="3170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029DE5-4C23-BE75-F9F4-D616C19F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194" y="1093506"/>
              <a:ext cx="8943938" cy="3170999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503CD9D-5785-8E82-CA92-7F1381812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6246" y="1167231"/>
              <a:ext cx="1558684" cy="3023548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0615ED-00D6-179D-106E-A666C8F2F5B0}"/>
                </a:ext>
              </a:extLst>
            </p:cNvPr>
            <p:cNvSpPr/>
            <p:nvPr/>
          </p:nvSpPr>
          <p:spPr>
            <a:xfrm>
              <a:off x="2300140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4537626-F44C-8F37-114D-E506671C2A0A}"/>
                </a:ext>
              </a:extLst>
            </p:cNvPr>
            <p:cNvSpPr/>
            <p:nvPr/>
          </p:nvSpPr>
          <p:spPr>
            <a:xfrm>
              <a:off x="1941921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B24CAA-E281-56C0-0617-BE1778FE7610}"/>
                </a:ext>
              </a:extLst>
            </p:cNvPr>
            <p:cNvSpPr/>
            <p:nvPr/>
          </p:nvSpPr>
          <p:spPr>
            <a:xfrm>
              <a:off x="2667785" y="2799759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38632D-275A-D02B-D667-44BA0B1840EF}"/>
                </a:ext>
              </a:extLst>
            </p:cNvPr>
            <p:cNvSpPr/>
            <p:nvPr/>
          </p:nvSpPr>
          <p:spPr>
            <a:xfrm>
              <a:off x="2227868" y="2394464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142C8B-C8D4-64AB-DFF0-04B6D9A5EFE1}"/>
                </a:ext>
              </a:extLst>
            </p:cNvPr>
            <p:cNvSpPr/>
            <p:nvPr/>
          </p:nvSpPr>
          <p:spPr>
            <a:xfrm>
              <a:off x="1649689" y="2017389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C89251-152E-7FDD-DBB5-B0B56C9090D9}"/>
                </a:ext>
              </a:extLst>
            </p:cNvPr>
            <p:cNvSpPr/>
            <p:nvPr/>
          </p:nvSpPr>
          <p:spPr>
            <a:xfrm>
              <a:off x="2029118" y="2019880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9009EF-9C0E-4EA7-5A56-7A24A9C39EFE}"/>
                </a:ext>
              </a:extLst>
            </p:cNvPr>
            <p:cNvSpPr/>
            <p:nvPr/>
          </p:nvSpPr>
          <p:spPr>
            <a:xfrm>
              <a:off x="2402264" y="2012707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DE8987-29DF-40B8-1DC9-25B82FF658BD}"/>
                </a:ext>
              </a:extLst>
            </p:cNvPr>
            <p:cNvSpPr/>
            <p:nvPr/>
          </p:nvSpPr>
          <p:spPr>
            <a:xfrm>
              <a:off x="2751055" y="3596238"/>
              <a:ext cx="2556235" cy="348793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1115DE-3188-630B-9DB1-57C89BBF34F3}"/>
                </a:ext>
              </a:extLst>
            </p:cNvPr>
            <p:cNvSpPr/>
            <p:nvPr/>
          </p:nvSpPr>
          <p:spPr>
            <a:xfrm>
              <a:off x="1300897" y="3200122"/>
              <a:ext cx="801280" cy="348793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C1D4416-63A1-D3D7-91EA-09CA03FE21CF}"/>
                </a:ext>
              </a:extLst>
            </p:cNvPr>
            <p:cNvSpPr/>
            <p:nvPr/>
          </p:nvSpPr>
          <p:spPr>
            <a:xfrm>
              <a:off x="2948742" y="2402686"/>
              <a:ext cx="348792" cy="348793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20F5E4-99D7-F955-71D4-A58C09407FD5}"/>
                </a:ext>
              </a:extLst>
            </p:cNvPr>
            <p:cNvSpPr/>
            <p:nvPr/>
          </p:nvSpPr>
          <p:spPr>
            <a:xfrm>
              <a:off x="1842939" y="2394464"/>
              <a:ext cx="348792" cy="348793"/>
            </a:xfrm>
            <a:prstGeom prst="rect">
              <a:avLst/>
            </a:prstGeom>
            <a:solidFill>
              <a:srgbClr val="66FF66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F38D1EB-24D9-5364-B203-02DF57CB953E}"/>
                </a:ext>
              </a:extLst>
            </p:cNvPr>
            <p:cNvSpPr/>
            <p:nvPr/>
          </p:nvSpPr>
          <p:spPr>
            <a:xfrm>
              <a:off x="2578878" y="2405687"/>
              <a:ext cx="348792" cy="348793"/>
            </a:xfrm>
            <a:prstGeom prst="rect">
              <a:avLst/>
            </a:prstGeom>
            <a:solidFill>
              <a:srgbClr val="FF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E515A7F-DC6E-54E9-2850-671D06DEDACB}"/>
              </a:ext>
            </a:extLst>
          </p:cNvPr>
          <p:cNvGrpSpPr/>
          <p:nvPr/>
        </p:nvGrpSpPr>
        <p:grpSpPr>
          <a:xfrm>
            <a:off x="1241846" y="5145518"/>
            <a:ext cx="3166617" cy="369332"/>
            <a:chOff x="1188566" y="5144892"/>
            <a:chExt cx="3166617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E89089-689D-E875-4448-ACAE2F23832C}"/>
                </a:ext>
              </a:extLst>
            </p:cNvPr>
            <p:cNvSpPr txBox="1"/>
            <p:nvPr/>
          </p:nvSpPr>
          <p:spPr>
            <a:xfrm>
              <a:off x="1591555" y="5144892"/>
              <a:ext cx="276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(1, 2, 3) - </a:t>
              </a:r>
              <a:r>
                <a:rPr lang="ko-KR" altLang="en-US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무기 교체</a:t>
              </a:r>
              <a:r>
                <a:rPr lang="en-US" altLang="ko-KR" dirty="0"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 </a:t>
              </a:r>
              <a:endParaRPr lang="ko-KR" altLang="en-US" dirty="0"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B0BDB6-B610-12B9-6995-88D72DBDECEA}"/>
                </a:ext>
              </a:extLst>
            </p:cNvPr>
            <p:cNvSpPr/>
            <p:nvPr/>
          </p:nvSpPr>
          <p:spPr>
            <a:xfrm>
              <a:off x="1188566" y="5159964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F1A5B84-D7E9-BA5B-ACA9-A1AF5C2D9DE4}"/>
              </a:ext>
            </a:extLst>
          </p:cNvPr>
          <p:cNvSpPr txBox="1"/>
          <p:nvPr/>
        </p:nvSpPr>
        <p:spPr>
          <a:xfrm>
            <a:off x="1644835" y="5599220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(W, A, S, D)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이동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9606E20-4FBC-CE51-B1A5-C74B3D69CFB9}"/>
              </a:ext>
            </a:extLst>
          </p:cNvPr>
          <p:cNvSpPr/>
          <p:nvPr/>
        </p:nvSpPr>
        <p:spPr>
          <a:xfrm>
            <a:off x="1241846" y="5600287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D52E2B-3BBB-82B9-0F94-6E68249A475B}"/>
              </a:ext>
            </a:extLst>
          </p:cNvPr>
          <p:cNvSpPr txBox="1"/>
          <p:nvPr/>
        </p:nvSpPr>
        <p:spPr>
          <a:xfrm>
            <a:off x="5118847" y="5165473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(SPACE)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점프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46A5B-53C2-2475-FD6D-FC9DD65D3C89}"/>
              </a:ext>
            </a:extLst>
          </p:cNvPr>
          <p:cNvSpPr/>
          <p:nvPr/>
        </p:nvSpPr>
        <p:spPr>
          <a:xfrm>
            <a:off x="4742956" y="5167349"/>
            <a:ext cx="348792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3598F7-EA76-4257-7698-3216D8DBF484}"/>
              </a:ext>
            </a:extLst>
          </p:cNvPr>
          <p:cNvSpPr txBox="1"/>
          <p:nvPr/>
        </p:nvSpPr>
        <p:spPr>
          <a:xfrm>
            <a:off x="1644834" y="6044503"/>
            <a:ext cx="290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(Q)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회복 아이템 꺼내기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494F4C-A6A7-B899-3150-2857340F7A5D}"/>
              </a:ext>
            </a:extLst>
          </p:cNvPr>
          <p:cNvSpPr/>
          <p:nvPr/>
        </p:nvSpPr>
        <p:spPr>
          <a:xfrm>
            <a:off x="1241846" y="6039984"/>
            <a:ext cx="351935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D7CFAB-FDBC-373F-49B6-9D8DDCF65EEE}"/>
              </a:ext>
            </a:extLst>
          </p:cNvPr>
          <p:cNvSpPr txBox="1"/>
          <p:nvPr/>
        </p:nvSpPr>
        <p:spPr>
          <a:xfrm>
            <a:off x="5118847" y="561044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(E)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상호작용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8E6782-C744-B9CE-1FD9-DFB9DBD45C83}"/>
              </a:ext>
            </a:extLst>
          </p:cNvPr>
          <p:cNvSpPr/>
          <p:nvPr/>
        </p:nvSpPr>
        <p:spPr>
          <a:xfrm>
            <a:off x="4737541" y="5599797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7C0E8F-33E2-4E06-CF92-3C1A75FD7011}"/>
              </a:ext>
            </a:extLst>
          </p:cNvPr>
          <p:cNvSpPr/>
          <p:nvPr/>
        </p:nvSpPr>
        <p:spPr>
          <a:xfrm>
            <a:off x="4742956" y="6051545"/>
            <a:ext cx="348792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0615E0-FBEC-5556-3E01-4EABB756B024}"/>
              </a:ext>
            </a:extLst>
          </p:cNvPr>
          <p:cNvSpPr txBox="1"/>
          <p:nvPr/>
        </p:nvSpPr>
        <p:spPr>
          <a:xfrm>
            <a:off x="5129679" y="605033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(SHIFT)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달리기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0F1501-5741-592E-B2BC-DA7784631A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29" y="5108505"/>
            <a:ext cx="472978" cy="44346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E52CA46-709B-DC69-4950-35F4E78A5A48}"/>
              </a:ext>
            </a:extLst>
          </p:cNvPr>
          <p:cNvSpPr txBox="1"/>
          <p:nvPr/>
        </p:nvSpPr>
        <p:spPr>
          <a:xfrm>
            <a:off x="7743058" y="5149503"/>
            <a:ext cx="313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 (</a:t>
            </a:r>
            <a:r>
              <a:rPr lang="ko-KR" altLang="en-US" dirty="0" err="1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좌클릭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공격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아이템 사용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AD0730-D95C-AD06-CFC5-C005C6E3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26" y="5585265"/>
            <a:ext cx="491487" cy="41446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3AC299-1DCF-A30E-904E-8015C7F5E4F2}"/>
              </a:ext>
            </a:extLst>
          </p:cNvPr>
          <p:cNvSpPr txBox="1"/>
          <p:nvPr/>
        </p:nvSpPr>
        <p:spPr>
          <a:xfrm>
            <a:off x="7797252" y="5606047"/>
            <a:ext cx="35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마우스 이동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화면 이동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7B086-B178-F447-E8AA-C73D34347824}"/>
              </a:ext>
            </a:extLst>
          </p:cNvPr>
          <p:cNvSpPr/>
          <p:nvPr/>
        </p:nvSpPr>
        <p:spPr>
          <a:xfrm>
            <a:off x="7412973" y="6060089"/>
            <a:ext cx="348792" cy="348793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C244EB-00E9-307E-090B-71E4B2E851B7}"/>
              </a:ext>
            </a:extLst>
          </p:cNvPr>
          <p:cNvSpPr txBox="1"/>
          <p:nvPr/>
        </p:nvSpPr>
        <p:spPr>
          <a:xfrm>
            <a:off x="7803607" y="6049819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(R)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재장전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20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93637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7523003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중점 연구 과제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를 사용한 서버 구현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다른 객체와 충돌하면서 그을린 흔적을 남기는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파티클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게임의 전반적인 시스템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컨텐츠를 토대로 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100p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분량의 기획서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&amp;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효과음 제외 모든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에셋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자체 제작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9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30502"/>
              </p:ext>
            </p:extLst>
          </p:nvPr>
        </p:nvGraphicFramePr>
        <p:xfrm>
          <a:off x="1436528" y="2079862"/>
          <a:ext cx="9596836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57932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1038261769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1816549614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역할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프로그래밍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 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동기화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컨텐츠 구현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프레임워크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모델 및 애니메이션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이동 및 충돌 처리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에셋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텍스처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시스템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컨텐츠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각종 수치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8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609651"/>
              </p:ext>
            </p:extLst>
          </p:nvPr>
        </p:nvGraphicFramePr>
        <p:xfrm>
          <a:off x="3926542" y="5008151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BOOST/ASIO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 로직 구성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기반의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&lt;-&gt;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 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데이터 송수신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26542" y="4973894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akaoTalk_20240506_223239634.mp4 [video-to-gif output image]">
            <a:extLst>
              <a:ext uri="{FF2B5EF4-FFF2-40B4-BE49-F238E27FC236}">
                <a16:creationId xmlns:a16="http://schemas.microsoft.com/office/drawing/2014/main" id="{D23CBA2C-B3A1-7083-F1B6-52E7BB66C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540" y="1190187"/>
            <a:ext cx="7548282" cy="35879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5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8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46306"/>
              </p:ext>
            </p:extLst>
          </p:nvPr>
        </p:nvGraphicFramePr>
        <p:xfrm>
          <a:off x="3926542" y="5008151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이동 및 사격 구현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서버를 통한 이동과 사격 동기화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26542" y="4973894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akaoTalk_20240506_223248986.mp4 [video-to-gif output image]">
            <a:extLst>
              <a:ext uri="{FF2B5EF4-FFF2-40B4-BE49-F238E27FC236}">
                <a16:creationId xmlns:a16="http://schemas.microsoft.com/office/drawing/2014/main" id="{F7E4CF0C-3864-DCBA-6BFE-711D154EC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75" y="1072513"/>
            <a:ext cx="7114012" cy="36968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77578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8513</TotalTime>
  <Words>610</Words>
  <Application>Microsoft Office PowerPoint</Application>
  <PresentationFormat>와이드스크린</PresentationFormat>
  <Paragraphs>199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Arial</vt:lpstr>
      <vt:lpstr>Century Schoolbook</vt:lpstr>
      <vt:lpstr>Wingdings 2</vt:lpstr>
      <vt:lpstr>세방고딕 OTF Bold</vt:lpstr>
      <vt:lpstr>Haettenschweiler</vt:lpstr>
      <vt:lpstr>맑은 고딕</vt:lpstr>
      <vt:lpstr>태나다체 </vt:lpstr>
      <vt:lpstr>조선굴림체</vt:lpstr>
      <vt:lpstr>세방고딕 OTF Regular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335</cp:revision>
  <cp:lastPrinted>2023-12-18T10:09:27Z</cp:lastPrinted>
  <dcterms:created xsi:type="dcterms:W3CDTF">2023-12-14T11:58:10Z</dcterms:created>
  <dcterms:modified xsi:type="dcterms:W3CDTF">2024-05-07T04:08:15Z</dcterms:modified>
</cp:coreProperties>
</file>